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rawings/drawing1.xml" ContentType="application/vnd.openxmlformats-officedocument.drawingml.chartshapes+xml"/>
  <Override PartName="/ppt/drawings/drawing2.xml" ContentType="application/vnd.openxmlformats-officedocument.drawingml.chartshapes+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Default Extension="xlsx" ContentType="application/vnd.openxmlformats-officedocument.spreadsheetml.sheet"/>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handoutMasterIdLst>
    <p:handoutMasterId r:id="rId11"/>
  </p:handout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8" d="100"/>
          <a:sy n="88" d="100"/>
        </p:scale>
        <p:origin x="-552"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Office_Excel_Worksheet1.xlsx"/></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Office_Excel_Worksheet2.xlsx"/></Relationships>
</file>

<file path=ppt/charts/chart1.xml><?xml version="1.0" encoding="utf-8"?>
<c:chartSpace xmlns:c="http://schemas.openxmlformats.org/drawingml/2006/chart" xmlns:a="http://schemas.openxmlformats.org/drawingml/2006/main" xmlns:r="http://schemas.openxmlformats.org/officeDocument/2006/relationships">
  <c:lang val="en-US"/>
  <c:chart>
    <c:title>
      <c:tx>
        <c:rich>
          <a:bodyPr/>
          <a:lstStyle/>
          <a:p>
            <a:pPr>
              <a:defRPr/>
            </a:pPr>
            <a:r>
              <a:rPr lang="en-US" dirty="0" smtClean="0"/>
              <a:t>Three Dimensional Grammar Framework</a:t>
            </a:r>
            <a:endParaRPr lang="en-US" dirty="0"/>
          </a:p>
        </c:rich>
      </c:tx>
      <c:layout/>
    </c:title>
    <c:plotArea>
      <c:layout/>
      <c:pieChart>
        <c:varyColors val="1"/>
        <c:ser>
          <c:idx val="0"/>
          <c:order val="0"/>
          <c:tx>
            <c:strRef>
              <c:f>Sheet1!$B$1</c:f>
              <c:strCache>
                <c:ptCount val="1"/>
                <c:pt idx="0">
                  <c:v>Sales</c:v>
                </c:pt>
              </c:strCache>
            </c:strRef>
          </c:tx>
          <c:cat>
            <c:strRef>
              <c:f>Sheet1!$A$2:$A$5</c:f>
              <c:strCache>
                <c:ptCount val="3"/>
                <c:pt idx="0">
                  <c:v>Form</c:v>
                </c:pt>
                <c:pt idx="1">
                  <c:v>Meaning</c:v>
                </c:pt>
                <c:pt idx="2">
                  <c:v>Use</c:v>
                </c:pt>
              </c:strCache>
            </c:strRef>
          </c:cat>
          <c:val>
            <c:numRef>
              <c:f>Sheet1!$B$2:$B$5</c:f>
              <c:numCache>
                <c:formatCode>General</c:formatCode>
                <c:ptCount val="4"/>
                <c:pt idx="0">
                  <c:v>1.3</c:v>
                </c:pt>
                <c:pt idx="1">
                  <c:v>1.3</c:v>
                </c:pt>
                <c:pt idx="2">
                  <c:v>1.3</c:v>
                </c:pt>
              </c:numCache>
            </c:numRef>
          </c:val>
        </c:ser>
        <c:firstSliceAng val="0"/>
      </c:pieChart>
    </c:plotArea>
    <c:legend>
      <c:legendPos val="r"/>
      <c:layout/>
    </c:legend>
    <c:plotVisOnly val="1"/>
  </c:chart>
  <c:txPr>
    <a:bodyPr/>
    <a:lstStyle/>
    <a:p>
      <a:pPr>
        <a:defRPr sz="1800"/>
      </a:pPr>
      <a:endParaRPr lang="en-US"/>
    </a:p>
  </c:txPr>
  <c:externalData r:id="rId1"/>
  <c:userShapes r:id="rId2"/>
</c:chartSpace>
</file>

<file path=ppt/charts/chart2.xml><?xml version="1.0" encoding="utf-8"?>
<c:chartSpace xmlns:c="http://schemas.openxmlformats.org/drawingml/2006/chart" xmlns:a="http://schemas.openxmlformats.org/drawingml/2006/main" xmlns:r="http://schemas.openxmlformats.org/officeDocument/2006/relationships">
  <c:lang val="en-US"/>
  <c:chart>
    <c:autoTitleDeleted val="1"/>
    <c:plotArea>
      <c:layout/>
      <c:pieChart>
        <c:varyColors val="1"/>
        <c:ser>
          <c:idx val="0"/>
          <c:order val="0"/>
          <c:tx>
            <c:strRef>
              <c:f>Sheet1!$B$1</c:f>
              <c:strCache>
                <c:ptCount val="1"/>
                <c:pt idx="0">
                  <c:v>Sales</c:v>
                </c:pt>
              </c:strCache>
            </c:strRef>
          </c:tx>
          <c:cat>
            <c:strRef>
              <c:f>Sheet1!$A$2:$A$5</c:f>
              <c:strCache>
                <c:ptCount val="3"/>
                <c:pt idx="0">
                  <c:v>Form</c:v>
                </c:pt>
                <c:pt idx="1">
                  <c:v>Meaning</c:v>
                </c:pt>
                <c:pt idx="2">
                  <c:v>Use</c:v>
                </c:pt>
              </c:strCache>
            </c:strRef>
          </c:cat>
          <c:val>
            <c:numRef>
              <c:f>Sheet1!$B$2:$B$5</c:f>
              <c:numCache>
                <c:formatCode>General</c:formatCode>
                <c:ptCount val="4"/>
                <c:pt idx="0">
                  <c:v>1.3</c:v>
                </c:pt>
                <c:pt idx="1">
                  <c:v>1.3</c:v>
                </c:pt>
                <c:pt idx="2">
                  <c:v>1.3</c:v>
                </c:pt>
              </c:numCache>
            </c:numRef>
          </c:val>
        </c:ser>
        <c:firstSliceAng val="0"/>
      </c:pieChart>
    </c:plotArea>
    <c:legend>
      <c:legendPos val="r"/>
      <c:layout/>
    </c:legend>
    <c:plotVisOnly val="1"/>
  </c:chart>
  <c:txPr>
    <a:bodyPr/>
    <a:lstStyle/>
    <a:p>
      <a:pPr>
        <a:defRPr sz="1800"/>
      </a:pPr>
      <a:endParaRPr lang="en-US"/>
    </a:p>
  </c:txPr>
  <c:externalData r:id="rId1"/>
  <c:userShapes r:id="rId2"/>
</c:chartSpace>
</file>

<file path=ppt/drawings/drawing1.xml><?xml version="1.0" encoding="utf-8"?>
<c:userShapes xmlns:c="http://schemas.openxmlformats.org/drawingml/2006/chart">
  <cdr:relSizeAnchor xmlns:cdr="http://schemas.openxmlformats.org/drawingml/2006/chartDrawing">
    <cdr:from>
      <cdr:x>0.45</cdr:x>
      <cdr:y>0.33125</cdr:y>
    </cdr:from>
    <cdr:to>
      <cdr:x>0.625</cdr:x>
      <cdr:y>0.55625</cdr:y>
    </cdr:to>
    <cdr:sp macro="" textlink="">
      <cdr:nvSpPr>
        <cdr:cNvPr id="2" name="TextBox 1"/>
        <cdr:cNvSpPr txBox="1"/>
      </cdr:nvSpPr>
      <cdr:spPr>
        <a:xfrm xmlns:a="http://schemas.openxmlformats.org/drawingml/2006/main">
          <a:off x="2743200" y="1346200"/>
          <a:ext cx="1066800" cy="914400"/>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r>
            <a:rPr lang="en-US" sz="1600" u="sng" dirty="0" smtClean="0"/>
            <a:t>Form</a:t>
          </a:r>
        </a:p>
        <a:p xmlns:a="http://schemas.openxmlformats.org/drawingml/2006/main">
          <a:r>
            <a:rPr lang="en-US" sz="1600" dirty="0" smtClean="0"/>
            <a:t>How is it formed?</a:t>
          </a:r>
          <a:endParaRPr lang="en-US" sz="1600" dirty="0"/>
        </a:p>
      </cdr:txBody>
    </cdr:sp>
  </cdr:relSizeAnchor>
  <cdr:relSizeAnchor xmlns:cdr="http://schemas.openxmlformats.org/drawingml/2006/chartDrawing">
    <cdr:from>
      <cdr:x>0.3125</cdr:x>
      <cdr:y>0.70625</cdr:y>
    </cdr:from>
    <cdr:to>
      <cdr:x>0.5375</cdr:x>
      <cdr:y>0.9125</cdr:y>
    </cdr:to>
    <cdr:sp macro="" textlink="">
      <cdr:nvSpPr>
        <cdr:cNvPr id="3" name="TextBox 2"/>
        <cdr:cNvSpPr txBox="1"/>
      </cdr:nvSpPr>
      <cdr:spPr>
        <a:xfrm xmlns:a="http://schemas.openxmlformats.org/drawingml/2006/main">
          <a:off x="1905000" y="2870200"/>
          <a:ext cx="1371600" cy="838200"/>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r>
            <a:rPr lang="en-US" sz="1600" u="sng" dirty="0" smtClean="0"/>
            <a:t>Meaning</a:t>
          </a:r>
          <a:endParaRPr lang="en-US" sz="1600" u="sng" dirty="0"/>
        </a:p>
        <a:p xmlns:a="http://schemas.openxmlformats.org/drawingml/2006/main">
          <a:r>
            <a:rPr lang="en-US" sz="1600" dirty="0" smtClean="0"/>
            <a:t>What does it mean?</a:t>
          </a:r>
          <a:endParaRPr lang="en-US" sz="1600" dirty="0"/>
        </a:p>
      </cdr:txBody>
    </cdr:sp>
  </cdr:relSizeAnchor>
  <cdr:relSizeAnchor xmlns:cdr="http://schemas.openxmlformats.org/drawingml/2006/chartDrawing">
    <cdr:from>
      <cdr:x>0.1625</cdr:x>
      <cdr:y>0.36875</cdr:y>
    </cdr:from>
    <cdr:to>
      <cdr:x>0.4</cdr:x>
      <cdr:y>0.575</cdr:y>
    </cdr:to>
    <cdr:sp macro="" textlink="">
      <cdr:nvSpPr>
        <cdr:cNvPr id="4" name="TextBox 3"/>
        <cdr:cNvSpPr txBox="1"/>
      </cdr:nvSpPr>
      <cdr:spPr>
        <a:xfrm xmlns:a="http://schemas.openxmlformats.org/drawingml/2006/main">
          <a:off x="990600" y="1498600"/>
          <a:ext cx="1447800" cy="838200"/>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r>
            <a:rPr lang="en-US" sz="1600" u="sng" dirty="0" smtClean="0"/>
            <a:t>Use</a:t>
          </a:r>
        </a:p>
        <a:p xmlns:a="http://schemas.openxmlformats.org/drawingml/2006/main">
          <a:r>
            <a:rPr lang="en-US" sz="1600" dirty="0" smtClean="0"/>
            <a:t>When/Why is it used?</a:t>
          </a:r>
          <a:endParaRPr lang="en-US" sz="1600" dirty="0"/>
        </a:p>
      </cdr:txBody>
    </cdr:sp>
  </cdr:relSizeAnchor>
</c:userShapes>
</file>

<file path=ppt/drawings/drawing2.xml><?xml version="1.0" encoding="utf-8"?>
<c:userShapes xmlns:c="http://schemas.openxmlformats.org/drawingml/2006/chart">
  <cdr:relSizeAnchor xmlns:cdr="http://schemas.openxmlformats.org/drawingml/2006/chartDrawing">
    <cdr:from>
      <cdr:x>0.34259</cdr:x>
      <cdr:y>0.65661</cdr:y>
    </cdr:from>
    <cdr:to>
      <cdr:x>0.57407</cdr:x>
      <cdr:y>0.87548</cdr:y>
    </cdr:to>
    <cdr:sp macro="" textlink="">
      <cdr:nvSpPr>
        <cdr:cNvPr id="2" name="TextBox 1"/>
        <cdr:cNvSpPr txBox="1"/>
      </cdr:nvSpPr>
      <cdr:spPr>
        <a:xfrm xmlns:a="http://schemas.openxmlformats.org/drawingml/2006/main">
          <a:off x="2819400" y="2971800"/>
          <a:ext cx="1905000" cy="990600"/>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r>
            <a:rPr lang="en-US" sz="1400" u="sng" dirty="0" smtClean="0"/>
            <a:t>Meaning</a:t>
          </a:r>
        </a:p>
        <a:p xmlns:a="http://schemas.openxmlformats.org/drawingml/2006/main">
          <a:endParaRPr lang="en-US" sz="1400" dirty="0"/>
        </a:p>
        <a:p xmlns:a="http://schemas.openxmlformats.org/drawingml/2006/main">
          <a:r>
            <a:rPr lang="en-US" sz="1600" dirty="0" smtClean="0"/>
            <a:t>Something happens in the past</a:t>
          </a:r>
          <a:endParaRPr lang="en-US" sz="1600" dirty="0"/>
        </a:p>
      </cdr:txBody>
    </cdr:sp>
  </cdr:relSizeAnchor>
  <cdr:relSizeAnchor xmlns:cdr="http://schemas.openxmlformats.org/drawingml/2006/chartDrawing">
    <cdr:from>
      <cdr:x>0.43519</cdr:x>
      <cdr:y>0.23571</cdr:y>
    </cdr:from>
    <cdr:to>
      <cdr:x>0.56481</cdr:x>
      <cdr:y>0.28622</cdr:y>
    </cdr:to>
    <cdr:sp macro="" textlink="">
      <cdr:nvSpPr>
        <cdr:cNvPr id="3" name="TextBox 2"/>
        <cdr:cNvSpPr txBox="1"/>
      </cdr:nvSpPr>
      <cdr:spPr>
        <a:xfrm xmlns:a="http://schemas.openxmlformats.org/drawingml/2006/main">
          <a:off x="3581400" y="1066800"/>
          <a:ext cx="1066800" cy="228600"/>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r>
            <a:rPr lang="en-US" sz="1400" u="sng" dirty="0" smtClean="0"/>
            <a:t>Form</a:t>
          </a:r>
          <a:endParaRPr lang="en-US" sz="1400" u="sng" dirty="0"/>
        </a:p>
      </cdr:txBody>
    </cdr:sp>
  </cdr:relSizeAnchor>
  <cdr:relSizeAnchor xmlns:cdr="http://schemas.openxmlformats.org/drawingml/2006/chartDrawing">
    <cdr:from>
      <cdr:x>0.2037</cdr:x>
      <cdr:y>0.28622</cdr:y>
    </cdr:from>
    <cdr:to>
      <cdr:x>0.37963</cdr:x>
      <cdr:y>0.50509</cdr:y>
    </cdr:to>
    <cdr:sp macro="" textlink="">
      <cdr:nvSpPr>
        <cdr:cNvPr id="4" name="TextBox 3"/>
        <cdr:cNvSpPr txBox="1"/>
      </cdr:nvSpPr>
      <cdr:spPr>
        <a:xfrm xmlns:a="http://schemas.openxmlformats.org/drawingml/2006/main">
          <a:off x="1676400" y="1295400"/>
          <a:ext cx="1447800" cy="990600"/>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r>
            <a:rPr lang="en-US" sz="1600" dirty="0" smtClean="0"/>
            <a:t>This is used in</a:t>
          </a:r>
        </a:p>
        <a:p xmlns:a="http://schemas.openxmlformats.org/drawingml/2006/main">
          <a:r>
            <a:rPr lang="en-US" sz="1600" dirty="0" smtClean="0"/>
            <a:t>conversation,</a:t>
          </a:r>
        </a:p>
        <a:p xmlns:a="http://schemas.openxmlformats.org/drawingml/2006/main">
          <a:r>
            <a:rPr lang="en-US" sz="1600" dirty="0" smtClean="0"/>
            <a:t>and in reporting</a:t>
          </a:r>
          <a:endParaRPr lang="en-US" sz="1600" dirty="0"/>
        </a:p>
      </cdr:txBody>
    </cdr:sp>
  </cdr:relSizeAnchor>
  <cdr:relSizeAnchor xmlns:cdr="http://schemas.openxmlformats.org/drawingml/2006/chartDrawing">
    <cdr:from>
      <cdr:x>0.44444</cdr:x>
      <cdr:y>0.33672</cdr:y>
    </cdr:from>
    <cdr:to>
      <cdr:x>0.62963</cdr:x>
      <cdr:y>0.40407</cdr:y>
    </cdr:to>
    <cdr:sp macro="" textlink="">
      <cdr:nvSpPr>
        <cdr:cNvPr id="5" name="TextBox 4"/>
        <cdr:cNvSpPr txBox="1"/>
      </cdr:nvSpPr>
      <cdr:spPr>
        <a:xfrm xmlns:a="http://schemas.openxmlformats.org/drawingml/2006/main">
          <a:off x="3657600" y="1524000"/>
          <a:ext cx="1524000" cy="304800"/>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r>
            <a:rPr lang="en-US" sz="1600" dirty="0" smtClean="0"/>
            <a:t>Add “d” or “</a:t>
          </a:r>
          <a:r>
            <a:rPr lang="en-US" sz="1600" dirty="0" err="1" smtClean="0"/>
            <a:t>ed</a:t>
          </a:r>
          <a:r>
            <a:rPr lang="en-US" sz="1600" dirty="0" smtClean="0"/>
            <a:t>”</a:t>
          </a:r>
          <a:endParaRPr lang="en-US" sz="1600" dirty="0"/>
        </a:p>
      </cdr:txBody>
    </cdr:sp>
  </cdr:relSizeAnchor>
  <cdr:relSizeAnchor xmlns:cdr="http://schemas.openxmlformats.org/drawingml/2006/chartDrawing">
    <cdr:from>
      <cdr:x>0.21296</cdr:x>
      <cdr:y>0.35356</cdr:y>
    </cdr:from>
    <cdr:to>
      <cdr:x>0.39815</cdr:x>
      <cdr:y>0.45458</cdr:y>
    </cdr:to>
    <cdr:sp macro="" textlink="">
      <cdr:nvSpPr>
        <cdr:cNvPr id="6" name="TextBox 5"/>
        <cdr:cNvSpPr txBox="1"/>
      </cdr:nvSpPr>
      <cdr:spPr>
        <a:xfrm xmlns:a="http://schemas.openxmlformats.org/drawingml/2006/main">
          <a:off x="1752600" y="1600200"/>
          <a:ext cx="1524000" cy="457200"/>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0.25926</cdr:x>
      <cdr:y>0.21887</cdr:y>
    </cdr:from>
    <cdr:to>
      <cdr:x>0.34259</cdr:x>
      <cdr:y>0.28622</cdr:y>
    </cdr:to>
    <cdr:sp macro="" textlink="">
      <cdr:nvSpPr>
        <cdr:cNvPr id="7" name="TextBox 6"/>
        <cdr:cNvSpPr txBox="1"/>
      </cdr:nvSpPr>
      <cdr:spPr>
        <a:xfrm xmlns:a="http://schemas.openxmlformats.org/drawingml/2006/main">
          <a:off x="2133600" y="990600"/>
          <a:ext cx="685800" cy="304800"/>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r>
            <a:rPr lang="en-US" sz="1400" u="sng" dirty="0" smtClean="0"/>
            <a:t>Use</a:t>
          </a:r>
          <a:endParaRPr lang="en-US" sz="1400" u="sng"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F8BBBC0-D1CC-4202-BE95-50564B50DE7F}" type="datetimeFigureOut">
              <a:rPr lang="en-US" smtClean="0"/>
              <a:t>2/6/2009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A58789D-619F-4EDF-9E51-8F83533A6D8D}" type="slidenum">
              <a:rPr lang="en-US" smtClean="0"/>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A2196F2-FCD8-4744-BE3C-D39DFC43DEAF}" type="datetimeFigureOut">
              <a:rPr lang="en-US" smtClean="0"/>
              <a:pPr/>
              <a:t>2/6/2009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A6D5ECB-712F-49F8-93DF-BF093E3C2187}"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A6D5ECB-712F-49F8-93DF-BF093E3C2187}"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A6D5ECB-712F-49F8-93DF-BF093E3C2187}"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A6D5ECB-712F-49F8-93DF-BF093E3C2187}"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A6D5ECB-712F-49F8-93DF-BF093E3C2187}"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A6D5ECB-712F-49F8-93DF-BF093E3C2187}"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A6D5ECB-712F-49F8-93DF-BF093E3C2187}"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A6D5ECB-712F-49F8-93DF-BF093E3C2187}"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A6D5ECB-712F-49F8-93DF-BF093E3C2187}" type="slidenum">
              <a:rPr lang="en-US" smtClean="0"/>
              <a:pPr/>
              <a:t>8</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8A23DF9-3DAC-4049-859F-A38BEC047ABC}" type="datetimeFigureOut">
              <a:rPr lang="en-US" smtClean="0"/>
              <a:pPr/>
              <a:t>2/6/2009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33CFD6-B2BC-4795-AA99-116182D22C4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8A23DF9-3DAC-4049-859F-A38BEC047ABC}" type="datetimeFigureOut">
              <a:rPr lang="en-US" smtClean="0"/>
              <a:pPr/>
              <a:t>2/6/2009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33CFD6-B2BC-4795-AA99-116182D22C4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8A23DF9-3DAC-4049-859F-A38BEC047ABC}" type="datetimeFigureOut">
              <a:rPr lang="en-US" smtClean="0"/>
              <a:pPr/>
              <a:t>2/6/2009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33CFD6-B2BC-4795-AA99-116182D22C4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8A23DF9-3DAC-4049-859F-A38BEC047ABC}" type="datetimeFigureOut">
              <a:rPr lang="en-US" smtClean="0"/>
              <a:pPr/>
              <a:t>2/6/2009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33CFD6-B2BC-4795-AA99-116182D22C4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8A23DF9-3DAC-4049-859F-A38BEC047ABC}" type="datetimeFigureOut">
              <a:rPr lang="en-US" smtClean="0"/>
              <a:pPr/>
              <a:t>2/6/2009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33CFD6-B2BC-4795-AA99-116182D22C4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8A23DF9-3DAC-4049-859F-A38BEC047ABC}" type="datetimeFigureOut">
              <a:rPr lang="en-US" smtClean="0"/>
              <a:pPr/>
              <a:t>2/6/2009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33CFD6-B2BC-4795-AA99-116182D22C4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8A23DF9-3DAC-4049-859F-A38BEC047ABC}" type="datetimeFigureOut">
              <a:rPr lang="en-US" smtClean="0"/>
              <a:pPr/>
              <a:t>2/6/2009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833CFD6-B2BC-4795-AA99-116182D22C4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8A23DF9-3DAC-4049-859F-A38BEC047ABC}" type="datetimeFigureOut">
              <a:rPr lang="en-US" smtClean="0"/>
              <a:pPr/>
              <a:t>2/6/2009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833CFD6-B2BC-4795-AA99-116182D22C4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8A23DF9-3DAC-4049-859F-A38BEC047ABC}" type="datetimeFigureOut">
              <a:rPr lang="en-US" smtClean="0"/>
              <a:pPr/>
              <a:t>2/6/2009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833CFD6-B2BC-4795-AA99-116182D22C4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8A23DF9-3DAC-4049-859F-A38BEC047ABC}" type="datetimeFigureOut">
              <a:rPr lang="en-US" smtClean="0"/>
              <a:pPr/>
              <a:t>2/6/2009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33CFD6-B2BC-4795-AA99-116182D22C4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8A23DF9-3DAC-4049-859F-A38BEC047ABC}" type="datetimeFigureOut">
              <a:rPr lang="en-US" smtClean="0"/>
              <a:pPr/>
              <a:t>2/6/2009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33CFD6-B2BC-4795-AA99-116182D22C4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A23DF9-3DAC-4049-859F-A38BEC047ABC}" type="datetimeFigureOut">
              <a:rPr lang="en-US" smtClean="0"/>
              <a:pPr/>
              <a:t>2/6/2009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33CFD6-B2BC-4795-AA99-116182D22C4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p:nvPr/>
        </p:nvGraphicFramePr>
        <p:xfrm>
          <a:off x="1524000" y="1397000"/>
          <a:ext cx="6096000" cy="4064000"/>
        </p:xfrm>
        <a:graphic>
          <a:graphicData uri="http://schemas.openxmlformats.org/drawingml/2006/chart">
            <c:chart xmlns:c="http://schemas.openxmlformats.org/drawingml/2006/chart" xmlns:r="http://schemas.openxmlformats.org/officeDocument/2006/relationships" r:id="rId3"/>
          </a:graphicData>
        </a:graphic>
      </p:graphicFrame>
      <p:cxnSp>
        <p:nvCxnSpPr>
          <p:cNvPr id="7" name="Straight Arrow Connector 6"/>
          <p:cNvCxnSpPr/>
          <p:nvPr/>
        </p:nvCxnSpPr>
        <p:spPr>
          <a:xfrm>
            <a:off x="3429000" y="2514600"/>
            <a:ext cx="990600" cy="1588"/>
          </a:xfrm>
          <a:prstGeom prst="straightConnector1">
            <a:avLst/>
          </a:prstGeom>
          <a:ln>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2819400" y="3810000"/>
            <a:ext cx="762000" cy="457200"/>
          </a:xfrm>
          <a:prstGeom prst="straightConnector1">
            <a:avLst/>
          </a:prstGeom>
          <a:ln>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V="1">
            <a:off x="4267200" y="3657600"/>
            <a:ext cx="609600" cy="533400"/>
          </a:xfrm>
          <a:prstGeom prst="straightConnector1">
            <a:avLst/>
          </a:prstGeom>
          <a:ln>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Past Tense of Regular Verbs</a:t>
            </a:r>
            <a:endParaRPr lang="en-US" dirty="0"/>
          </a:p>
        </p:txBody>
      </p:sp>
      <p:graphicFrame>
        <p:nvGraphicFramePr>
          <p:cNvPr id="4" name="Content Placeholder 3"/>
          <p:cNvGraphicFramePr>
            <a:graphicFrameLocks noGrp="1"/>
          </p:cNvGraphicFramePr>
          <p:nvPr>
            <p:ph idx="1"/>
          </p:nvPr>
        </p:nvGraphicFramePr>
        <p:xfrm>
          <a:off x="457200" y="1676400"/>
          <a:ext cx="8229600" cy="4525963"/>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95600" y="274638"/>
            <a:ext cx="5791200" cy="1143000"/>
          </a:xfrm>
        </p:spPr>
        <p:txBody>
          <a:bodyPr>
            <a:normAutofit fontScale="90000"/>
          </a:bodyPr>
          <a:lstStyle/>
          <a:p>
            <a:r>
              <a:rPr lang="en-US" dirty="0" smtClean="0"/>
              <a:t>Tips for Teaching Grammar</a:t>
            </a:r>
            <a:endParaRPr lang="en-US" dirty="0"/>
          </a:p>
        </p:txBody>
      </p:sp>
      <p:sp>
        <p:nvSpPr>
          <p:cNvPr id="3" name="Content Placeholder 2"/>
          <p:cNvSpPr>
            <a:spLocks noGrp="1"/>
          </p:cNvSpPr>
          <p:nvPr>
            <p:ph idx="1"/>
          </p:nvPr>
        </p:nvSpPr>
        <p:spPr>
          <a:xfrm>
            <a:off x="457200" y="1905000"/>
            <a:ext cx="8229600" cy="4221163"/>
          </a:xfrm>
        </p:spPr>
        <p:txBody>
          <a:bodyPr>
            <a:normAutofit fontScale="70000" lnSpcReduction="20000"/>
          </a:bodyPr>
          <a:lstStyle/>
          <a:p>
            <a:r>
              <a:rPr lang="en-US" dirty="0" smtClean="0"/>
              <a:t>Focus on the grammar that is presented in the communication that is taking place.</a:t>
            </a:r>
          </a:p>
          <a:p>
            <a:r>
              <a:rPr lang="en-US" dirty="0" smtClean="0"/>
              <a:t>Students are given the basic rules.</a:t>
            </a:r>
          </a:p>
          <a:p>
            <a:r>
              <a:rPr lang="en-US" dirty="0" smtClean="0"/>
              <a:t>Grammar is a skill improved upon with experience and practice of the language.</a:t>
            </a:r>
          </a:p>
          <a:p>
            <a:r>
              <a:rPr lang="en-US" dirty="0" smtClean="0"/>
              <a:t>Students may know the rules and how to use the grammar, but sometimes don’t use it correctly because they are not thinking when they are speaking.</a:t>
            </a:r>
          </a:p>
          <a:p>
            <a:r>
              <a:rPr lang="en-US" dirty="0" smtClean="0"/>
              <a:t>Create activities and games so that the students can practice the grammar presented in class. The activities should be meaningful.</a:t>
            </a:r>
          </a:p>
          <a:p>
            <a:r>
              <a:rPr lang="en-US" dirty="0" smtClean="0"/>
              <a:t>Providing reasons and strategies for using a grammar point is more affective than providing only the rules.</a:t>
            </a:r>
          </a:p>
        </p:txBody>
      </p:sp>
      <p:pic>
        <p:nvPicPr>
          <p:cNvPr id="1026" name="Picture 2"/>
          <p:cNvPicPr>
            <a:picLocks noChangeAspect="1" noChangeArrowheads="1"/>
          </p:cNvPicPr>
          <p:nvPr/>
        </p:nvPicPr>
        <p:blipFill>
          <a:blip r:embed="rId3"/>
          <a:srcRect/>
          <a:stretch>
            <a:fillRect/>
          </a:stretch>
        </p:blipFill>
        <p:spPr bwMode="auto">
          <a:xfrm>
            <a:off x="533400" y="228600"/>
            <a:ext cx="1828800" cy="1752600"/>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274638"/>
            <a:ext cx="6477000" cy="1143000"/>
          </a:xfrm>
        </p:spPr>
        <p:txBody>
          <a:bodyPr>
            <a:normAutofit fontScale="90000"/>
          </a:bodyPr>
          <a:lstStyle/>
          <a:p>
            <a:r>
              <a:rPr lang="en-US" dirty="0" smtClean="0"/>
              <a:t>Get Ready to Teach Grammar</a:t>
            </a:r>
            <a:endParaRPr lang="en-US" dirty="0"/>
          </a:p>
        </p:txBody>
      </p:sp>
      <p:sp>
        <p:nvSpPr>
          <p:cNvPr id="3" name="Content Placeholder 2"/>
          <p:cNvSpPr>
            <a:spLocks noGrp="1"/>
          </p:cNvSpPr>
          <p:nvPr>
            <p:ph idx="1"/>
          </p:nvPr>
        </p:nvSpPr>
        <p:spPr>
          <a:xfrm>
            <a:off x="457200" y="1752600"/>
            <a:ext cx="8229600" cy="4373563"/>
          </a:xfrm>
        </p:spPr>
        <p:txBody>
          <a:bodyPr>
            <a:normAutofit fontScale="70000" lnSpcReduction="20000"/>
          </a:bodyPr>
          <a:lstStyle/>
          <a:p>
            <a:r>
              <a:rPr lang="en-US" dirty="0" smtClean="0"/>
              <a:t>What are the objectives of this class? Is the class preparing for an examination? Is the class improving their English for business purposes? Is the class preparing for summer vacation? etc. </a:t>
            </a:r>
          </a:p>
          <a:p>
            <a:endParaRPr lang="en-US" dirty="0" smtClean="0"/>
          </a:p>
          <a:p>
            <a:r>
              <a:rPr lang="en-US" dirty="0" smtClean="0"/>
              <a:t>What type of learning background do the learners have? Are the students attending other classes? When was the last time that they were in a classroom? Do they know the grammar basics?</a:t>
            </a:r>
          </a:p>
          <a:p>
            <a:endParaRPr lang="en-US" dirty="0" smtClean="0"/>
          </a:p>
          <a:p>
            <a:r>
              <a:rPr lang="en-US" dirty="0" smtClean="0"/>
              <a:t>What learning materials and resources are available? Do you have student workbooks? Can the students take their books home with them? Will you  be using computers in the classroom?</a:t>
            </a:r>
          </a:p>
          <a:p>
            <a:endParaRPr lang="en-US" dirty="0" smtClean="0"/>
          </a:p>
          <a:p>
            <a:r>
              <a:rPr lang="en-US" dirty="0" smtClean="0"/>
              <a:t>What kind of learning style does each student have? Does the learner work better with listening and repeating exercises? </a:t>
            </a:r>
          </a:p>
          <a:p>
            <a:endParaRPr lang="en-US" dirty="0" smtClean="0"/>
          </a:p>
          <a:p>
            <a:endParaRPr lang="en-US" dirty="0"/>
          </a:p>
        </p:txBody>
      </p:sp>
      <p:pic>
        <p:nvPicPr>
          <p:cNvPr id="2050" name="Picture 2"/>
          <p:cNvPicPr>
            <a:picLocks noChangeAspect="1" noChangeArrowheads="1"/>
          </p:cNvPicPr>
          <p:nvPr/>
        </p:nvPicPr>
        <p:blipFill>
          <a:blip r:embed="rId3"/>
          <a:srcRect/>
          <a:stretch>
            <a:fillRect/>
          </a:stretch>
        </p:blipFill>
        <p:spPr bwMode="auto">
          <a:xfrm>
            <a:off x="304800" y="304800"/>
            <a:ext cx="1876425" cy="1514475"/>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274638"/>
            <a:ext cx="6477000" cy="1143000"/>
          </a:xfrm>
        </p:spPr>
        <p:txBody>
          <a:bodyPr/>
          <a:lstStyle/>
          <a:p>
            <a:r>
              <a:rPr lang="en-US" dirty="0" smtClean="0"/>
              <a:t>Types of Grammar Tasks</a:t>
            </a:r>
            <a:endParaRPr lang="en-US" dirty="0"/>
          </a:p>
        </p:txBody>
      </p:sp>
      <p:sp>
        <p:nvSpPr>
          <p:cNvPr id="3" name="Content Placeholder 2"/>
          <p:cNvSpPr>
            <a:spLocks noGrp="1"/>
          </p:cNvSpPr>
          <p:nvPr>
            <p:ph idx="1"/>
          </p:nvPr>
        </p:nvSpPr>
        <p:spPr/>
        <p:txBody>
          <a:bodyPr>
            <a:normAutofit lnSpcReduction="10000"/>
          </a:bodyPr>
          <a:lstStyle/>
          <a:p>
            <a:r>
              <a:rPr lang="en-US" dirty="0" smtClean="0"/>
              <a:t>Use graphic organizers</a:t>
            </a:r>
          </a:p>
          <a:p>
            <a:r>
              <a:rPr lang="en-US" dirty="0" smtClean="0"/>
              <a:t>Jeopardy</a:t>
            </a:r>
          </a:p>
          <a:p>
            <a:r>
              <a:rPr lang="en-US" dirty="0" smtClean="0"/>
              <a:t>Who am I?  Guess Who?</a:t>
            </a:r>
          </a:p>
          <a:p>
            <a:r>
              <a:rPr lang="en-US" dirty="0" smtClean="0"/>
              <a:t>Twenty Questions</a:t>
            </a:r>
          </a:p>
          <a:p>
            <a:r>
              <a:rPr lang="en-US" dirty="0" smtClean="0"/>
              <a:t>Crossword Puzzles</a:t>
            </a:r>
          </a:p>
          <a:p>
            <a:r>
              <a:rPr lang="en-US" dirty="0" smtClean="0"/>
              <a:t>Scrambled Sentences</a:t>
            </a:r>
          </a:p>
          <a:p>
            <a:r>
              <a:rPr lang="en-US" dirty="0" smtClean="0"/>
              <a:t>Charades</a:t>
            </a:r>
          </a:p>
          <a:p>
            <a:r>
              <a:rPr lang="en-US" dirty="0" smtClean="0"/>
              <a:t>Bingo</a:t>
            </a:r>
            <a:endParaRPr lang="en-US" dirty="0"/>
          </a:p>
        </p:txBody>
      </p:sp>
      <p:pic>
        <p:nvPicPr>
          <p:cNvPr id="1026" name="Picture 2"/>
          <p:cNvPicPr>
            <a:picLocks noChangeAspect="1" noChangeArrowheads="1"/>
          </p:cNvPicPr>
          <p:nvPr/>
        </p:nvPicPr>
        <p:blipFill>
          <a:blip r:embed="rId3"/>
          <a:srcRect/>
          <a:stretch>
            <a:fillRect/>
          </a:stretch>
        </p:blipFill>
        <p:spPr bwMode="auto">
          <a:xfrm>
            <a:off x="228600" y="228600"/>
            <a:ext cx="1771650" cy="1428750"/>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Teaching Vocabulary</a:t>
            </a:r>
            <a:endParaRPr lang="en-US" dirty="0"/>
          </a:p>
        </p:txBody>
      </p:sp>
      <p:sp>
        <p:nvSpPr>
          <p:cNvPr id="3" name="Content Placeholder 2"/>
          <p:cNvSpPr>
            <a:spLocks noGrp="1"/>
          </p:cNvSpPr>
          <p:nvPr>
            <p:ph idx="1"/>
          </p:nvPr>
        </p:nvSpPr>
        <p:spPr/>
        <p:txBody>
          <a:bodyPr>
            <a:normAutofit lnSpcReduction="10000"/>
          </a:bodyPr>
          <a:lstStyle/>
          <a:p>
            <a:r>
              <a:rPr lang="en-US" dirty="0" smtClean="0"/>
              <a:t>There are at least 2,000 high frequency words in the English Language.</a:t>
            </a:r>
          </a:p>
          <a:p>
            <a:r>
              <a:rPr lang="en-US" dirty="0" smtClean="0"/>
              <a:t>Teach word families instead of individual word forms.</a:t>
            </a:r>
          </a:p>
          <a:p>
            <a:r>
              <a:rPr lang="en-US" dirty="0" smtClean="0"/>
              <a:t>Use word association</a:t>
            </a:r>
          </a:p>
          <a:p>
            <a:r>
              <a:rPr lang="en-US" dirty="0" smtClean="0"/>
              <a:t>The more the students use the word the more likely it will be remembered.</a:t>
            </a:r>
          </a:p>
          <a:p>
            <a:r>
              <a:rPr lang="en-US" dirty="0" smtClean="0"/>
              <a:t>Some students will remember more than others.</a:t>
            </a:r>
          </a:p>
          <a:p>
            <a:endParaRPr lang="en-US" dirty="0" smtClean="0"/>
          </a:p>
          <a:p>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Vocabulary Learning Strategies</a:t>
            </a:r>
            <a:endParaRPr lang="en-US" dirty="0"/>
          </a:p>
        </p:txBody>
      </p:sp>
      <p:sp>
        <p:nvSpPr>
          <p:cNvPr id="3" name="Content Placeholder 2"/>
          <p:cNvSpPr>
            <a:spLocks noGrp="1"/>
          </p:cNvSpPr>
          <p:nvPr>
            <p:ph idx="1"/>
          </p:nvPr>
        </p:nvSpPr>
        <p:spPr/>
        <p:txBody>
          <a:bodyPr>
            <a:normAutofit lnSpcReduction="10000"/>
          </a:bodyPr>
          <a:lstStyle/>
          <a:p>
            <a:r>
              <a:rPr lang="en-US" dirty="0" smtClean="0"/>
              <a:t>Guess meaning from context</a:t>
            </a:r>
          </a:p>
          <a:p>
            <a:r>
              <a:rPr lang="en-US" dirty="0" smtClean="0"/>
              <a:t>Mnemonic Devices</a:t>
            </a:r>
          </a:p>
          <a:p>
            <a:r>
              <a:rPr lang="en-US" dirty="0" smtClean="0"/>
              <a:t>Vocabulary Notebooks</a:t>
            </a:r>
          </a:p>
          <a:p>
            <a:r>
              <a:rPr lang="en-US" dirty="0" smtClean="0"/>
              <a:t>Students connect words with personal experiences</a:t>
            </a:r>
          </a:p>
          <a:p>
            <a:r>
              <a:rPr lang="en-US" dirty="0" smtClean="0"/>
              <a:t>Students say the words </a:t>
            </a:r>
            <a:r>
              <a:rPr lang="en-US" dirty="0" smtClean="0"/>
              <a:t>out loud</a:t>
            </a:r>
            <a:endParaRPr lang="en-US" dirty="0" smtClean="0"/>
          </a:p>
          <a:p>
            <a:r>
              <a:rPr lang="en-US" dirty="0" smtClean="0"/>
              <a:t>Collocations</a:t>
            </a:r>
          </a:p>
          <a:p>
            <a:r>
              <a:rPr lang="en-US" dirty="0" smtClean="0"/>
              <a:t>Lexical Phrases</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274638"/>
            <a:ext cx="6629400" cy="1143000"/>
          </a:xfrm>
        </p:spPr>
        <p:txBody>
          <a:bodyPr/>
          <a:lstStyle/>
          <a:p>
            <a:r>
              <a:rPr lang="en-US" dirty="0" smtClean="0"/>
              <a:t>Types of Vocabulary Tasks</a:t>
            </a:r>
            <a:endParaRPr lang="en-US" dirty="0"/>
          </a:p>
        </p:txBody>
      </p:sp>
      <p:sp>
        <p:nvSpPr>
          <p:cNvPr id="3" name="Content Placeholder 2"/>
          <p:cNvSpPr>
            <a:spLocks noGrp="1"/>
          </p:cNvSpPr>
          <p:nvPr>
            <p:ph idx="1"/>
          </p:nvPr>
        </p:nvSpPr>
        <p:spPr>
          <a:xfrm>
            <a:off x="457200" y="1752600"/>
            <a:ext cx="8229600" cy="4373563"/>
          </a:xfrm>
        </p:spPr>
        <p:txBody>
          <a:bodyPr>
            <a:normAutofit lnSpcReduction="10000"/>
          </a:bodyPr>
          <a:lstStyle/>
          <a:p>
            <a:r>
              <a:rPr lang="en-US" dirty="0" smtClean="0"/>
              <a:t>Use Graphic Organizers</a:t>
            </a:r>
          </a:p>
          <a:p>
            <a:r>
              <a:rPr lang="en-US" dirty="0" smtClean="0"/>
              <a:t>Jeopardy</a:t>
            </a:r>
          </a:p>
          <a:p>
            <a:r>
              <a:rPr lang="en-US" dirty="0" smtClean="0"/>
              <a:t>Just a Minute</a:t>
            </a:r>
          </a:p>
          <a:p>
            <a:r>
              <a:rPr lang="en-US" dirty="0" smtClean="0"/>
              <a:t>Pictionary</a:t>
            </a:r>
          </a:p>
          <a:p>
            <a:r>
              <a:rPr lang="en-US" dirty="0" smtClean="0"/>
              <a:t>Board games (made on paper)</a:t>
            </a:r>
          </a:p>
          <a:p>
            <a:r>
              <a:rPr lang="en-US" dirty="0" smtClean="0"/>
              <a:t>Hangman</a:t>
            </a:r>
          </a:p>
          <a:p>
            <a:r>
              <a:rPr lang="en-US" dirty="0" smtClean="0"/>
              <a:t>Crossword Puzzles</a:t>
            </a:r>
          </a:p>
          <a:p>
            <a:r>
              <a:rPr lang="en-US" dirty="0" smtClean="0"/>
              <a:t>Word Bingo</a:t>
            </a:r>
            <a:endParaRPr lang="en-US" dirty="0" smtClean="0"/>
          </a:p>
          <a:p>
            <a:endParaRPr lang="en-US" dirty="0"/>
          </a:p>
        </p:txBody>
      </p:sp>
      <p:pic>
        <p:nvPicPr>
          <p:cNvPr id="1026" name="Picture 2"/>
          <p:cNvPicPr>
            <a:picLocks noChangeAspect="1" noChangeArrowheads="1"/>
          </p:cNvPicPr>
          <p:nvPr/>
        </p:nvPicPr>
        <p:blipFill>
          <a:blip r:embed="rId3"/>
          <a:srcRect/>
          <a:stretch>
            <a:fillRect/>
          </a:stretch>
        </p:blipFill>
        <p:spPr bwMode="auto">
          <a:xfrm>
            <a:off x="228600" y="228600"/>
            <a:ext cx="1795462" cy="1400175"/>
          </a:xfrm>
          <a:prstGeom prst="rect">
            <a:avLst/>
          </a:prstGeom>
          <a:noFill/>
          <a:ln w="9525">
            <a:noFill/>
            <a:miter lim="800000"/>
            <a:headEnd/>
            <a:tailEnd/>
          </a:ln>
          <a:effectLst/>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154</TotalTime>
  <Words>422</Words>
  <Application>Microsoft Office PowerPoint</Application>
  <PresentationFormat>On-screen Show (4:3)</PresentationFormat>
  <Paragraphs>72</Paragraphs>
  <Slides>8</Slides>
  <Notes>8</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Office Theme</vt:lpstr>
      <vt:lpstr>Slide 1</vt:lpstr>
      <vt:lpstr>Past Tense of Regular Verbs</vt:lpstr>
      <vt:lpstr>Tips for Teaching Grammar</vt:lpstr>
      <vt:lpstr>Get Ready to Teach Grammar</vt:lpstr>
      <vt:lpstr>Types of Grammar Tasks</vt:lpstr>
      <vt:lpstr>Teaching Vocabulary</vt:lpstr>
      <vt:lpstr>Vocabulary Learning Strategies</vt:lpstr>
      <vt:lpstr>Types of Vocabulary Tasks</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Owner</dc:creator>
  <cp:lastModifiedBy>Owner</cp:lastModifiedBy>
  <cp:revision>17</cp:revision>
  <dcterms:created xsi:type="dcterms:W3CDTF">2009-02-06T14:09:55Z</dcterms:created>
  <dcterms:modified xsi:type="dcterms:W3CDTF">2009-02-07T00:29:38Z</dcterms:modified>
</cp:coreProperties>
</file>